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7" r:id="rId2"/>
    <p:sldId id="258" r:id="rId3"/>
    <p:sldId id="259" r:id="rId4"/>
    <p:sldId id="261" r:id="rId5"/>
    <p:sldId id="260" r:id="rId6"/>
    <p:sldId id="262" r:id="rId7"/>
    <p:sldId id="263" r:id="rId8"/>
    <p:sldId id="264" r:id="rId9"/>
    <p:sldId id="265" r:id="rId10"/>
    <p:sldId id="266" r:id="rId11"/>
    <p:sldId id="268"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6"/>
    <p:restoredTop sz="94636"/>
  </p:normalViewPr>
  <p:slideViewPr>
    <p:cSldViewPr snapToGrid="0" snapToObjects="1">
      <p:cViewPr varScale="1">
        <p:scale>
          <a:sx n="88" d="100"/>
          <a:sy n="88" d="100"/>
        </p:scale>
        <p:origin x="9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8B769-3249-EB42-B081-B604495DE4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E7F9AE-5930-0942-A79B-75563F5A06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5720D2-A444-244D-A776-D036F9A1A71B}"/>
              </a:ext>
            </a:extLst>
          </p:cNvPr>
          <p:cNvSpPr>
            <a:spLocks noGrp="1"/>
          </p:cNvSpPr>
          <p:nvPr>
            <p:ph type="dt" sz="half" idx="10"/>
          </p:nvPr>
        </p:nvSpPr>
        <p:spPr/>
        <p:txBody>
          <a:bodyPr/>
          <a:lstStyle/>
          <a:p>
            <a:fld id="{FCBF0476-97B7-844B-89F6-02B30E7ACD3C}" type="datetimeFigureOut">
              <a:rPr lang="en-US" smtClean="0"/>
              <a:t>8/8/20</a:t>
            </a:fld>
            <a:endParaRPr lang="en-US"/>
          </a:p>
        </p:txBody>
      </p:sp>
      <p:sp>
        <p:nvSpPr>
          <p:cNvPr id="5" name="Footer Placeholder 4">
            <a:extLst>
              <a:ext uri="{FF2B5EF4-FFF2-40B4-BE49-F238E27FC236}">
                <a16:creationId xmlns:a16="http://schemas.microsoft.com/office/drawing/2014/main" id="{E0D4980F-8642-0C45-BB2C-35EBECE2EE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B1DD8C-9731-7846-B99B-ABDBD15951A0}"/>
              </a:ext>
            </a:extLst>
          </p:cNvPr>
          <p:cNvSpPr>
            <a:spLocks noGrp="1"/>
          </p:cNvSpPr>
          <p:nvPr>
            <p:ph type="sldNum" sz="quarter" idx="12"/>
          </p:nvPr>
        </p:nvSpPr>
        <p:spPr/>
        <p:txBody>
          <a:bodyPr/>
          <a:lstStyle/>
          <a:p>
            <a:fld id="{DCFD498B-C8F1-244E-96F4-0B44C355A5C2}" type="slidenum">
              <a:rPr lang="en-US" smtClean="0"/>
              <a:t>‹#›</a:t>
            </a:fld>
            <a:endParaRPr lang="en-US"/>
          </a:p>
        </p:txBody>
      </p:sp>
    </p:spTree>
    <p:extLst>
      <p:ext uri="{BB962C8B-B14F-4D97-AF65-F5344CB8AC3E}">
        <p14:creationId xmlns:p14="http://schemas.microsoft.com/office/powerpoint/2010/main" val="1498659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30417-3D9F-0C42-98D7-F708D7BF20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95DF2C-43F6-6041-BEE7-161B46937F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3A48C-7483-D149-8C1C-D8B40E656133}"/>
              </a:ext>
            </a:extLst>
          </p:cNvPr>
          <p:cNvSpPr>
            <a:spLocks noGrp="1"/>
          </p:cNvSpPr>
          <p:nvPr>
            <p:ph type="dt" sz="half" idx="10"/>
          </p:nvPr>
        </p:nvSpPr>
        <p:spPr/>
        <p:txBody>
          <a:bodyPr/>
          <a:lstStyle/>
          <a:p>
            <a:fld id="{FCBF0476-97B7-844B-89F6-02B30E7ACD3C}" type="datetimeFigureOut">
              <a:rPr lang="en-US" smtClean="0"/>
              <a:t>8/8/20</a:t>
            </a:fld>
            <a:endParaRPr lang="en-US"/>
          </a:p>
        </p:txBody>
      </p:sp>
      <p:sp>
        <p:nvSpPr>
          <p:cNvPr id="5" name="Footer Placeholder 4">
            <a:extLst>
              <a:ext uri="{FF2B5EF4-FFF2-40B4-BE49-F238E27FC236}">
                <a16:creationId xmlns:a16="http://schemas.microsoft.com/office/drawing/2014/main" id="{F2F7C367-CCF4-E642-8D5C-A4B79432F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291F4F-2F21-C341-9B2E-F00B269FED6E}"/>
              </a:ext>
            </a:extLst>
          </p:cNvPr>
          <p:cNvSpPr>
            <a:spLocks noGrp="1"/>
          </p:cNvSpPr>
          <p:nvPr>
            <p:ph type="sldNum" sz="quarter" idx="12"/>
          </p:nvPr>
        </p:nvSpPr>
        <p:spPr/>
        <p:txBody>
          <a:bodyPr/>
          <a:lstStyle/>
          <a:p>
            <a:fld id="{DCFD498B-C8F1-244E-96F4-0B44C355A5C2}" type="slidenum">
              <a:rPr lang="en-US" smtClean="0"/>
              <a:t>‹#›</a:t>
            </a:fld>
            <a:endParaRPr lang="en-US"/>
          </a:p>
        </p:txBody>
      </p:sp>
    </p:spTree>
    <p:extLst>
      <p:ext uri="{BB962C8B-B14F-4D97-AF65-F5344CB8AC3E}">
        <p14:creationId xmlns:p14="http://schemas.microsoft.com/office/powerpoint/2010/main" val="3459195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C1E4E7-EB52-5D4B-94AA-4B7454E395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160F49-E6B8-5441-8232-AF13701AD5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D71D7-74BC-2646-B267-89F6F22728B8}"/>
              </a:ext>
            </a:extLst>
          </p:cNvPr>
          <p:cNvSpPr>
            <a:spLocks noGrp="1"/>
          </p:cNvSpPr>
          <p:nvPr>
            <p:ph type="dt" sz="half" idx="10"/>
          </p:nvPr>
        </p:nvSpPr>
        <p:spPr/>
        <p:txBody>
          <a:bodyPr/>
          <a:lstStyle/>
          <a:p>
            <a:fld id="{FCBF0476-97B7-844B-89F6-02B30E7ACD3C}" type="datetimeFigureOut">
              <a:rPr lang="en-US" smtClean="0"/>
              <a:t>8/8/20</a:t>
            </a:fld>
            <a:endParaRPr lang="en-US"/>
          </a:p>
        </p:txBody>
      </p:sp>
      <p:sp>
        <p:nvSpPr>
          <p:cNvPr id="5" name="Footer Placeholder 4">
            <a:extLst>
              <a:ext uri="{FF2B5EF4-FFF2-40B4-BE49-F238E27FC236}">
                <a16:creationId xmlns:a16="http://schemas.microsoft.com/office/drawing/2014/main" id="{9844573E-AFAE-EB44-9BB1-CEFDEDC4F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5FFB2A-5F98-D44D-B94D-A2EDF5FCB1EE}"/>
              </a:ext>
            </a:extLst>
          </p:cNvPr>
          <p:cNvSpPr>
            <a:spLocks noGrp="1"/>
          </p:cNvSpPr>
          <p:nvPr>
            <p:ph type="sldNum" sz="quarter" idx="12"/>
          </p:nvPr>
        </p:nvSpPr>
        <p:spPr/>
        <p:txBody>
          <a:bodyPr/>
          <a:lstStyle/>
          <a:p>
            <a:fld id="{DCFD498B-C8F1-244E-96F4-0B44C355A5C2}" type="slidenum">
              <a:rPr lang="en-US" smtClean="0"/>
              <a:t>‹#›</a:t>
            </a:fld>
            <a:endParaRPr lang="en-US"/>
          </a:p>
        </p:txBody>
      </p:sp>
    </p:spTree>
    <p:extLst>
      <p:ext uri="{BB962C8B-B14F-4D97-AF65-F5344CB8AC3E}">
        <p14:creationId xmlns:p14="http://schemas.microsoft.com/office/powerpoint/2010/main" val="1955401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B651E-BB9F-054E-8F09-083C08A220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FA3FEA-BCE5-764B-8D36-8BBCA42A6C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ADB7E9-1E9A-A34E-BD1A-DE18DA5F7D2A}"/>
              </a:ext>
            </a:extLst>
          </p:cNvPr>
          <p:cNvSpPr>
            <a:spLocks noGrp="1"/>
          </p:cNvSpPr>
          <p:nvPr>
            <p:ph type="dt" sz="half" idx="10"/>
          </p:nvPr>
        </p:nvSpPr>
        <p:spPr/>
        <p:txBody>
          <a:bodyPr/>
          <a:lstStyle/>
          <a:p>
            <a:fld id="{FCBF0476-97B7-844B-89F6-02B30E7ACD3C}" type="datetimeFigureOut">
              <a:rPr lang="en-US" smtClean="0"/>
              <a:t>8/8/20</a:t>
            </a:fld>
            <a:endParaRPr lang="en-US"/>
          </a:p>
        </p:txBody>
      </p:sp>
      <p:sp>
        <p:nvSpPr>
          <p:cNvPr id="5" name="Footer Placeholder 4">
            <a:extLst>
              <a:ext uri="{FF2B5EF4-FFF2-40B4-BE49-F238E27FC236}">
                <a16:creationId xmlns:a16="http://schemas.microsoft.com/office/drawing/2014/main" id="{281C7E84-2073-EE4F-A31B-9CB129E300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B62131-667C-3A44-8D79-80B49C5CA219}"/>
              </a:ext>
            </a:extLst>
          </p:cNvPr>
          <p:cNvSpPr>
            <a:spLocks noGrp="1"/>
          </p:cNvSpPr>
          <p:nvPr>
            <p:ph type="sldNum" sz="quarter" idx="12"/>
          </p:nvPr>
        </p:nvSpPr>
        <p:spPr/>
        <p:txBody>
          <a:bodyPr/>
          <a:lstStyle/>
          <a:p>
            <a:fld id="{DCFD498B-C8F1-244E-96F4-0B44C355A5C2}" type="slidenum">
              <a:rPr lang="en-US" smtClean="0"/>
              <a:t>‹#›</a:t>
            </a:fld>
            <a:endParaRPr lang="en-US"/>
          </a:p>
        </p:txBody>
      </p:sp>
    </p:spTree>
    <p:extLst>
      <p:ext uri="{BB962C8B-B14F-4D97-AF65-F5344CB8AC3E}">
        <p14:creationId xmlns:p14="http://schemas.microsoft.com/office/powerpoint/2010/main" val="2553862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0D8E-EA7B-FC48-ACCD-232E27E344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8D0463-EA64-3646-8BE9-AD9CAC75B7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290031-EAF4-3C48-B7F3-D886515D7E47}"/>
              </a:ext>
            </a:extLst>
          </p:cNvPr>
          <p:cNvSpPr>
            <a:spLocks noGrp="1"/>
          </p:cNvSpPr>
          <p:nvPr>
            <p:ph type="dt" sz="half" idx="10"/>
          </p:nvPr>
        </p:nvSpPr>
        <p:spPr/>
        <p:txBody>
          <a:bodyPr/>
          <a:lstStyle/>
          <a:p>
            <a:fld id="{FCBF0476-97B7-844B-89F6-02B30E7ACD3C}" type="datetimeFigureOut">
              <a:rPr lang="en-US" smtClean="0"/>
              <a:t>8/8/20</a:t>
            </a:fld>
            <a:endParaRPr lang="en-US"/>
          </a:p>
        </p:txBody>
      </p:sp>
      <p:sp>
        <p:nvSpPr>
          <p:cNvPr id="5" name="Footer Placeholder 4">
            <a:extLst>
              <a:ext uri="{FF2B5EF4-FFF2-40B4-BE49-F238E27FC236}">
                <a16:creationId xmlns:a16="http://schemas.microsoft.com/office/drawing/2014/main" id="{4B802AA8-D529-D244-8945-B9E814E77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47BBD-8B72-1F4A-B518-9480368E1963}"/>
              </a:ext>
            </a:extLst>
          </p:cNvPr>
          <p:cNvSpPr>
            <a:spLocks noGrp="1"/>
          </p:cNvSpPr>
          <p:nvPr>
            <p:ph type="sldNum" sz="quarter" idx="12"/>
          </p:nvPr>
        </p:nvSpPr>
        <p:spPr/>
        <p:txBody>
          <a:bodyPr/>
          <a:lstStyle/>
          <a:p>
            <a:fld id="{DCFD498B-C8F1-244E-96F4-0B44C355A5C2}" type="slidenum">
              <a:rPr lang="en-US" smtClean="0"/>
              <a:t>‹#›</a:t>
            </a:fld>
            <a:endParaRPr lang="en-US"/>
          </a:p>
        </p:txBody>
      </p:sp>
    </p:spTree>
    <p:extLst>
      <p:ext uri="{BB962C8B-B14F-4D97-AF65-F5344CB8AC3E}">
        <p14:creationId xmlns:p14="http://schemas.microsoft.com/office/powerpoint/2010/main" val="75938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5A20-780B-B94A-A535-D8D0F03F31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596E79-4AC7-624E-98A7-628A16120B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3031EE-3782-B740-A588-EF2AB01E00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7B436F-1A3B-0145-ADFD-E06CD4307098}"/>
              </a:ext>
            </a:extLst>
          </p:cNvPr>
          <p:cNvSpPr>
            <a:spLocks noGrp="1"/>
          </p:cNvSpPr>
          <p:nvPr>
            <p:ph type="dt" sz="half" idx="10"/>
          </p:nvPr>
        </p:nvSpPr>
        <p:spPr/>
        <p:txBody>
          <a:bodyPr/>
          <a:lstStyle/>
          <a:p>
            <a:fld id="{FCBF0476-97B7-844B-89F6-02B30E7ACD3C}" type="datetimeFigureOut">
              <a:rPr lang="en-US" smtClean="0"/>
              <a:t>8/8/20</a:t>
            </a:fld>
            <a:endParaRPr lang="en-US"/>
          </a:p>
        </p:txBody>
      </p:sp>
      <p:sp>
        <p:nvSpPr>
          <p:cNvPr id="6" name="Footer Placeholder 5">
            <a:extLst>
              <a:ext uri="{FF2B5EF4-FFF2-40B4-BE49-F238E27FC236}">
                <a16:creationId xmlns:a16="http://schemas.microsoft.com/office/drawing/2014/main" id="{BDEA229A-C97A-634A-9C94-BF8F5681F0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6A3823-28BE-1A40-B267-62FB117363B7}"/>
              </a:ext>
            </a:extLst>
          </p:cNvPr>
          <p:cNvSpPr>
            <a:spLocks noGrp="1"/>
          </p:cNvSpPr>
          <p:nvPr>
            <p:ph type="sldNum" sz="quarter" idx="12"/>
          </p:nvPr>
        </p:nvSpPr>
        <p:spPr/>
        <p:txBody>
          <a:bodyPr/>
          <a:lstStyle/>
          <a:p>
            <a:fld id="{DCFD498B-C8F1-244E-96F4-0B44C355A5C2}" type="slidenum">
              <a:rPr lang="en-US" smtClean="0"/>
              <a:t>‹#›</a:t>
            </a:fld>
            <a:endParaRPr lang="en-US"/>
          </a:p>
        </p:txBody>
      </p:sp>
    </p:spTree>
    <p:extLst>
      <p:ext uri="{BB962C8B-B14F-4D97-AF65-F5344CB8AC3E}">
        <p14:creationId xmlns:p14="http://schemas.microsoft.com/office/powerpoint/2010/main" val="3236619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67086-27A6-A540-A939-54D8A70141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724FD4-C258-284E-9D4D-EC91827320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2ACFE0-93EB-0243-9D04-74B272D768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0D6B8F-4A64-444A-9281-9D146DAC70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383189-CBAF-0F46-B6B7-BB8F501A93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8F7A03-A7F7-9644-892D-76B1D6BD33BC}"/>
              </a:ext>
            </a:extLst>
          </p:cNvPr>
          <p:cNvSpPr>
            <a:spLocks noGrp="1"/>
          </p:cNvSpPr>
          <p:nvPr>
            <p:ph type="dt" sz="half" idx="10"/>
          </p:nvPr>
        </p:nvSpPr>
        <p:spPr/>
        <p:txBody>
          <a:bodyPr/>
          <a:lstStyle/>
          <a:p>
            <a:fld id="{FCBF0476-97B7-844B-89F6-02B30E7ACD3C}" type="datetimeFigureOut">
              <a:rPr lang="en-US" smtClean="0"/>
              <a:t>8/8/20</a:t>
            </a:fld>
            <a:endParaRPr lang="en-US"/>
          </a:p>
        </p:txBody>
      </p:sp>
      <p:sp>
        <p:nvSpPr>
          <p:cNvPr id="8" name="Footer Placeholder 7">
            <a:extLst>
              <a:ext uri="{FF2B5EF4-FFF2-40B4-BE49-F238E27FC236}">
                <a16:creationId xmlns:a16="http://schemas.microsoft.com/office/drawing/2014/main" id="{97708B06-2F17-BA4E-963E-B5A8D51BBE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3899DC-F48A-CA4A-8D70-9A68487ACD61}"/>
              </a:ext>
            </a:extLst>
          </p:cNvPr>
          <p:cNvSpPr>
            <a:spLocks noGrp="1"/>
          </p:cNvSpPr>
          <p:nvPr>
            <p:ph type="sldNum" sz="quarter" idx="12"/>
          </p:nvPr>
        </p:nvSpPr>
        <p:spPr/>
        <p:txBody>
          <a:bodyPr/>
          <a:lstStyle/>
          <a:p>
            <a:fld id="{DCFD498B-C8F1-244E-96F4-0B44C355A5C2}" type="slidenum">
              <a:rPr lang="en-US" smtClean="0"/>
              <a:t>‹#›</a:t>
            </a:fld>
            <a:endParaRPr lang="en-US"/>
          </a:p>
        </p:txBody>
      </p:sp>
    </p:spTree>
    <p:extLst>
      <p:ext uri="{BB962C8B-B14F-4D97-AF65-F5344CB8AC3E}">
        <p14:creationId xmlns:p14="http://schemas.microsoft.com/office/powerpoint/2010/main" val="360846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C7237-02E1-C041-A67F-10479C268F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091798-4082-0944-85F1-8A45C66C5FA9}"/>
              </a:ext>
            </a:extLst>
          </p:cNvPr>
          <p:cNvSpPr>
            <a:spLocks noGrp="1"/>
          </p:cNvSpPr>
          <p:nvPr>
            <p:ph type="dt" sz="half" idx="10"/>
          </p:nvPr>
        </p:nvSpPr>
        <p:spPr/>
        <p:txBody>
          <a:bodyPr/>
          <a:lstStyle/>
          <a:p>
            <a:fld id="{FCBF0476-97B7-844B-89F6-02B30E7ACD3C}" type="datetimeFigureOut">
              <a:rPr lang="en-US" smtClean="0"/>
              <a:t>8/8/20</a:t>
            </a:fld>
            <a:endParaRPr lang="en-US"/>
          </a:p>
        </p:txBody>
      </p:sp>
      <p:sp>
        <p:nvSpPr>
          <p:cNvPr id="4" name="Footer Placeholder 3">
            <a:extLst>
              <a:ext uri="{FF2B5EF4-FFF2-40B4-BE49-F238E27FC236}">
                <a16:creationId xmlns:a16="http://schemas.microsoft.com/office/drawing/2014/main" id="{CCEC6420-0F21-C944-8A59-2997BADAB0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DFCAC3-4288-3C4A-8EAC-C6C219323DCE}"/>
              </a:ext>
            </a:extLst>
          </p:cNvPr>
          <p:cNvSpPr>
            <a:spLocks noGrp="1"/>
          </p:cNvSpPr>
          <p:nvPr>
            <p:ph type="sldNum" sz="quarter" idx="12"/>
          </p:nvPr>
        </p:nvSpPr>
        <p:spPr/>
        <p:txBody>
          <a:bodyPr/>
          <a:lstStyle/>
          <a:p>
            <a:fld id="{DCFD498B-C8F1-244E-96F4-0B44C355A5C2}" type="slidenum">
              <a:rPr lang="en-US" smtClean="0"/>
              <a:t>‹#›</a:t>
            </a:fld>
            <a:endParaRPr lang="en-US"/>
          </a:p>
        </p:txBody>
      </p:sp>
    </p:spTree>
    <p:extLst>
      <p:ext uri="{BB962C8B-B14F-4D97-AF65-F5344CB8AC3E}">
        <p14:creationId xmlns:p14="http://schemas.microsoft.com/office/powerpoint/2010/main" val="217359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25394B-8C46-D341-9EBD-659DBBB531A7}"/>
              </a:ext>
            </a:extLst>
          </p:cNvPr>
          <p:cNvSpPr>
            <a:spLocks noGrp="1"/>
          </p:cNvSpPr>
          <p:nvPr>
            <p:ph type="dt" sz="half" idx="10"/>
          </p:nvPr>
        </p:nvSpPr>
        <p:spPr/>
        <p:txBody>
          <a:bodyPr/>
          <a:lstStyle/>
          <a:p>
            <a:fld id="{FCBF0476-97B7-844B-89F6-02B30E7ACD3C}" type="datetimeFigureOut">
              <a:rPr lang="en-US" smtClean="0"/>
              <a:t>8/8/20</a:t>
            </a:fld>
            <a:endParaRPr lang="en-US"/>
          </a:p>
        </p:txBody>
      </p:sp>
      <p:sp>
        <p:nvSpPr>
          <p:cNvPr id="3" name="Footer Placeholder 2">
            <a:extLst>
              <a:ext uri="{FF2B5EF4-FFF2-40B4-BE49-F238E27FC236}">
                <a16:creationId xmlns:a16="http://schemas.microsoft.com/office/drawing/2014/main" id="{84FDF1AA-839E-9D41-86AA-6196ED43B7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C232A5-4EA0-BF44-B4FE-1B12C939D216}"/>
              </a:ext>
            </a:extLst>
          </p:cNvPr>
          <p:cNvSpPr>
            <a:spLocks noGrp="1"/>
          </p:cNvSpPr>
          <p:nvPr>
            <p:ph type="sldNum" sz="quarter" idx="12"/>
          </p:nvPr>
        </p:nvSpPr>
        <p:spPr/>
        <p:txBody>
          <a:bodyPr/>
          <a:lstStyle/>
          <a:p>
            <a:fld id="{DCFD498B-C8F1-244E-96F4-0B44C355A5C2}" type="slidenum">
              <a:rPr lang="en-US" smtClean="0"/>
              <a:t>‹#›</a:t>
            </a:fld>
            <a:endParaRPr lang="en-US"/>
          </a:p>
        </p:txBody>
      </p:sp>
    </p:spTree>
    <p:extLst>
      <p:ext uri="{BB962C8B-B14F-4D97-AF65-F5344CB8AC3E}">
        <p14:creationId xmlns:p14="http://schemas.microsoft.com/office/powerpoint/2010/main" val="728936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E9592-2E5A-BC46-ABF6-4679F77344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76F837-9ACA-8E4F-97FE-B2D803079C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BAD043-F468-204B-B98B-959B62FCE7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6ED99-3380-3D41-A7D0-A2671EB3BD14}"/>
              </a:ext>
            </a:extLst>
          </p:cNvPr>
          <p:cNvSpPr>
            <a:spLocks noGrp="1"/>
          </p:cNvSpPr>
          <p:nvPr>
            <p:ph type="dt" sz="half" idx="10"/>
          </p:nvPr>
        </p:nvSpPr>
        <p:spPr/>
        <p:txBody>
          <a:bodyPr/>
          <a:lstStyle/>
          <a:p>
            <a:fld id="{FCBF0476-97B7-844B-89F6-02B30E7ACD3C}" type="datetimeFigureOut">
              <a:rPr lang="en-US" smtClean="0"/>
              <a:t>8/8/20</a:t>
            </a:fld>
            <a:endParaRPr lang="en-US"/>
          </a:p>
        </p:txBody>
      </p:sp>
      <p:sp>
        <p:nvSpPr>
          <p:cNvPr id="6" name="Footer Placeholder 5">
            <a:extLst>
              <a:ext uri="{FF2B5EF4-FFF2-40B4-BE49-F238E27FC236}">
                <a16:creationId xmlns:a16="http://schemas.microsoft.com/office/drawing/2014/main" id="{3E6D7FF9-1F95-C74E-A75C-B65C075E1F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F9F3CE-4A26-F341-AEE1-170E3CE57DEE}"/>
              </a:ext>
            </a:extLst>
          </p:cNvPr>
          <p:cNvSpPr>
            <a:spLocks noGrp="1"/>
          </p:cNvSpPr>
          <p:nvPr>
            <p:ph type="sldNum" sz="quarter" idx="12"/>
          </p:nvPr>
        </p:nvSpPr>
        <p:spPr/>
        <p:txBody>
          <a:bodyPr/>
          <a:lstStyle/>
          <a:p>
            <a:fld id="{DCFD498B-C8F1-244E-96F4-0B44C355A5C2}" type="slidenum">
              <a:rPr lang="en-US" smtClean="0"/>
              <a:t>‹#›</a:t>
            </a:fld>
            <a:endParaRPr lang="en-US"/>
          </a:p>
        </p:txBody>
      </p:sp>
    </p:spTree>
    <p:extLst>
      <p:ext uri="{BB962C8B-B14F-4D97-AF65-F5344CB8AC3E}">
        <p14:creationId xmlns:p14="http://schemas.microsoft.com/office/powerpoint/2010/main" val="1003734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E95B2-DC95-FB40-B1EE-C9A96D1906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45E292-65E6-DA46-B675-D409D8EDDF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C4056E-BD02-6E47-9DE9-83BD1F2C43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A06D12-E455-764E-A172-3C28CCDB2C23}"/>
              </a:ext>
            </a:extLst>
          </p:cNvPr>
          <p:cNvSpPr>
            <a:spLocks noGrp="1"/>
          </p:cNvSpPr>
          <p:nvPr>
            <p:ph type="dt" sz="half" idx="10"/>
          </p:nvPr>
        </p:nvSpPr>
        <p:spPr/>
        <p:txBody>
          <a:bodyPr/>
          <a:lstStyle/>
          <a:p>
            <a:fld id="{FCBF0476-97B7-844B-89F6-02B30E7ACD3C}" type="datetimeFigureOut">
              <a:rPr lang="en-US" smtClean="0"/>
              <a:t>8/8/20</a:t>
            </a:fld>
            <a:endParaRPr lang="en-US"/>
          </a:p>
        </p:txBody>
      </p:sp>
      <p:sp>
        <p:nvSpPr>
          <p:cNvPr id="6" name="Footer Placeholder 5">
            <a:extLst>
              <a:ext uri="{FF2B5EF4-FFF2-40B4-BE49-F238E27FC236}">
                <a16:creationId xmlns:a16="http://schemas.microsoft.com/office/drawing/2014/main" id="{BD6D12C7-40AC-C14A-9482-17CB363C3E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AD4ED2-56E5-9D45-8F8F-900BC030E7F4}"/>
              </a:ext>
            </a:extLst>
          </p:cNvPr>
          <p:cNvSpPr>
            <a:spLocks noGrp="1"/>
          </p:cNvSpPr>
          <p:nvPr>
            <p:ph type="sldNum" sz="quarter" idx="12"/>
          </p:nvPr>
        </p:nvSpPr>
        <p:spPr/>
        <p:txBody>
          <a:bodyPr/>
          <a:lstStyle/>
          <a:p>
            <a:fld id="{DCFD498B-C8F1-244E-96F4-0B44C355A5C2}" type="slidenum">
              <a:rPr lang="en-US" smtClean="0"/>
              <a:t>‹#›</a:t>
            </a:fld>
            <a:endParaRPr lang="en-US"/>
          </a:p>
        </p:txBody>
      </p:sp>
    </p:spTree>
    <p:extLst>
      <p:ext uri="{BB962C8B-B14F-4D97-AF65-F5344CB8AC3E}">
        <p14:creationId xmlns:p14="http://schemas.microsoft.com/office/powerpoint/2010/main" val="1564647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2F589D-E093-8E4E-8E7B-41F5B3AF00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491158-47C0-5747-8193-50781033A3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17748-4656-D644-A30E-5D5ADAF817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BF0476-97B7-844B-89F6-02B30E7ACD3C}" type="datetimeFigureOut">
              <a:rPr lang="en-US" smtClean="0"/>
              <a:t>8/8/20</a:t>
            </a:fld>
            <a:endParaRPr lang="en-US"/>
          </a:p>
        </p:txBody>
      </p:sp>
      <p:sp>
        <p:nvSpPr>
          <p:cNvPr id="5" name="Footer Placeholder 4">
            <a:extLst>
              <a:ext uri="{FF2B5EF4-FFF2-40B4-BE49-F238E27FC236}">
                <a16:creationId xmlns:a16="http://schemas.microsoft.com/office/drawing/2014/main" id="{515EA55E-E756-E844-9C34-E58214B206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17DBE3-1654-474F-AB12-D2C9F6A3F0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FD498B-C8F1-244E-96F4-0B44C355A5C2}" type="slidenum">
              <a:rPr lang="en-US" smtClean="0"/>
              <a:t>‹#›</a:t>
            </a:fld>
            <a:endParaRPr lang="en-US"/>
          </a:p>
        </p:txBody>
      </p:sp>
    </p:spTree>
    <p:extLst>
      <p:ext uri="{BB962C8B-B14F-4D97-AF65-F5344CB8AC3E}">
        <p14:creationId xmlns:p14="http://schemas.microsoft.com/office/powerpoint/2010/main" val="36067487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56952-412F-BF49-9BF1-D927AD5C9B6E}"/>
              </a:ext>
            </a:extLst>
          </p:cNvPr>
          <p:cNvSpPr>
            <a:spLocks noGrp="1"/>
          </p:cNvSpPr>
          <p:nvPr>
            <p:ph type="ctrTitle"/>
          </p:nvPr>
        </p:nvSpPr>
        <p:spPr/>
        <p:txBody>
          <a:bodyPr>
            <a:normAutofit fontScale="90000"/>
          </a:bodyPr>
          <a:lstStyle/>
          <a:p>
            <a:r>
              <a:rPr lang="en-US" dirty="0"/>
              <a:t>Review of Correlation Between Goals and Attempt Using FIFA 2018 Data</a:t>
            </a:r>
          </a:p>
        </p:txBody>
      </p:sp>
      <p:sp>
        <p:nvSpPr>
          <p:cNvPr id="3" name="Subtitle 2">
            <a:extLst>
              <a:ext uri="{FF2B5EF4-FFF2-40B4-BE49-F238E27FC236}">
                <a16:creationId xmlns:a16="http://schemas.microsoft.com/office/drawing/2014/main" id="{1B245F93-B247-8342-95BB-DF31D8A69104}"/>
              </a:ext>
            </a:extLst>
          </p:cNvPr>
          <p:cNvSpPr>
            <a:spLocks noGrp="1"/>
          </p:cNvSpPr>
          <p:nvPr>
            <p:ph type="subTitle" idx="1"/>
          </p:nvPr>
        </p:nvSpPr>
        <p:spPr/>
        <p:txBody>
          <a:bodyPr/>
          <a:lstStyle/>
          <a:p>
            <a:r>
              <a:rPr lang="en-US" dirty="0"/>
              <a:t>By Carlos </a:t>
            </a:r>
            <a:r>
              <a:rPr lang="en-US"/>
              <a:t>Palomo</a:t>
            </a:r>
          </a:p>
        </p:txBody>
      </p:sp>
    </p:spTree>
    <p:extLst>
      <p:ext uri="{BB962C8B-B14F-4D97-AF65-F5344CB8AC3E}">
        <p14:creationId xmlns:p14="http://schemas.microsoft.com/office/powerpoint/2010/main" val="1704244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A9441-534B-124C-A959-7E2BD7AB5B01}"/>
              </a:ext>
            </a:extLst>
          </p:cNvPr>
          <p:cNvSpPr>
            <a:spLocks noGrp="1"/>
          </p:cNvSpPr>
          <p:nvPr>
            <p:ph type="title"/>
          </p:nvPr>
        </p:nvSpPr>
        <p:spPr/>
        <p:txBody>
          <a:bodyPr/>
          <a:lstStyle/>
          <a:p>
            <a:r>
              <a:rPr lang="en-US" dirty="0"/>
              <a:t>Correlation between Goals and Attempts</a:t>
            </a:r>
          </a:p>
        </p:txBody>
      </p:sp>
      <p:sp>
        <p:nvSpPr>
          <p:cNvPr id="3" name="Content Placeholder 2">
            <a:extLst>
              <a:ext uri="{FF2B5EF4-FFF2-40B4-BE49-F238E27FC236}">
                <a16:creationId xmlns:a16="http://schemas.microsoft.com/office/drawing/2014/main" id="{33C6A987-1A21-E74C-A15D-F32127EF6AD8}"/>
              </a:ext>
            </a:extLst>
          </p:cNvPr>
          <p:cNvSpPr>
            <a:spLocks noGrp="1"/>
          </p:cNvSpPr>
          <p:nvPr>
            <p:ph idx="1"/>
          </p:nvPr>
        </p:nvSpPr>
        <p:spPr/>
        <p:txBody>
          <a:bodyPr/>
          <a:lstStyle/>
          <a:p>
            <a:r>
              <a:rPr lang="en-US" dirty="0"/>
              <a:t>Pearson Correlation: 0.14491470805249415 </a:t>
            </a:r>
          </a:p>
          <a:p>
            <a:r>
              <a:rPr lang="en-US" dirty="0"/>
              <a:t>Spearman Correlation: 0.18861425902156578</a:t>
            </a:r>
          </a:p>
          <a:p>
            <a:r>
              <a:rPr lang="en-US" dirty="0"/>
              <a:t>Based on the Pearson and Spearman Correlation the amount goals and amount of attempts are weakly correlated</a:t>
            </a:r>
          </a:p>
        </p:txBody>
      </p:sp>
    </p:spTree>
    <p:extLst>
      <p:ext uri="{BB962C8B-B14F-4D97-AF65-F5344CB8AC3E}">
        <p14:creationId xmlns:p14="http://schemas.microsoft.com/office/powerpoint/2010/main" val="2474263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243FE-6E82-8043-902F-DE98D6627D7E}"/>
              </a:ext>
            </a:extLst>
          </p:cNvPr>
          <p:cNvSpPr>
            <a:spLocks noGrp="1"/>
          </p:cNvSpPr>
          <p:nvPr>
            <p:ph type="title"/>
          </p:nvPr>
        </p:nvSpPr>
        <p:spPr/>
        <p:txBody>
          <a:bodyPr/>
          <a:lstStyle/>
          <a:p>
            <a:r>
              <a:rPr lang="en-US" dirty="0"/>
              <a:t>Results for Correlation Hypothesis</a:t>
            </a:r>
          </a:p>
        </p:txBody>
      </p:sp>
      <p:sp>
        <p:nvSpPr>
          <p:cNvPr id="3" name="Content Placeholder 2">
            <a:extLst>
              <a:ext uri="{FF2B5EF4-FFF2-40B4-BE49-F238E27FC236}">
                <a16:creationId xmlns:a16="http://schemas.microsoft.com/office/drawing/2014/main" id="{B46F7903-D9C8-5F4D-AE97-09D04ED82B68}"/>
              </a:ext>
            </a:extLst>
          </p:cNvPr>
          <p:cNvSpPr>
            <a:spLocks noGrp="1"/>
          </p:cNvSpPr>
          <p:nvPr>
            <p:ph idx="1"/>
          </p:nvPr>
        </p:nvSpPr>
        <p:spPr/>
        <p:txBody>
          <a:bodyPr/>
          <a:lstStyle/>
          <a:p>
            <a:r>
              <a:rPr lang="en-US" dirty="0"/>
              <a:t>With a weak correlation I wanted to test to see if there was no correlation between Goals Scored and Attempts.</a:t>
            </a:r>
          </a:p>
          <a:p>
            <a:r>
              <a:rPr lang="en-US" dirty="0"/>
              <a:t>Null Hypotheses : No correlation between Goals Scored and Attempts</a:t>
            </a:r>
          </a:p>
          <a:p>
            <a:r>
              <a:rPr lang="en-US" dirty="0"/>
              <a:t>Since the p-value =0.103 we fail to reject the null hypothesis that there is no correlation between Goals Scored and Attempts</a:t>
            </a:r>
          </a:p>
        </p:txBody>
      </p:sp>
    </p:spTree>
    <p:extLst>
      <p:ext uri="{BB962C8B-B14F-4D97-AF65-F5344CB8AC3E}">
        <p14:creationId xmlns:p14="http://schemas.microsoft.com/office/powerpoint/2010/main" val="2744250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E8618-7C59-CE4A-9ED5-345C6EBD8AB3}"/>
              </a:ext>
            </a:extLst>
          </p:cNvPr>
          <p:cNvSpPr>
            <a:spLocks noGrp="1"/>
          </p:cNvSpPr>
          <p:nvPr>
            <p:ph type="title"/>
          </p:nvPr>
        </p:nvSpPr>
        <p:spPr/>
        <p:txBody>
          <a:bodyPr/>
          <a:lstStyle/>
          <a:p>
            <a:r>
              <a:rPr lang="en-US" dirty="0"/>
              <a:t>Regression Model to See if Relationship between Goals and Attempts</a:t>
            </a:r>
          </a:p>
        </p:txBody>
      </p:sp>
      <p:sp>
        <p:nvSpPr>
          <p:cNvPr id="3" name="Content Placeholder 2">
            <a:extLst>
              <a:ext uri="{FF2B5EF4-FFF2-40B4-BE49-F238E27FC236}">
                <a16:creationId xmlns:a16="http://schemas.microsoft.com/office/drawing/2014/main" id="{B4A73E3C-BE4A-4C4F-81CB-9F231573FC09}"/>
              </a:ext>
            </a:extLst>
          </p:cNvPr>
          <p:cNvSpPr>
            <a:spLocks noGrp="1"/>
          </p:cNvSpPr>
          <p:nvPr>
            <p:ph idx="1"/>
          </p:nvPr>
        </p:nvSpPr>
        <p:spPr>
          <a:xfrm>
            <a:off x="4826000" y="1825625"/>
            <a:ext cx="6527800" cy="4351338"/>
          </a:xfrm>
        </p:spPr>
        <p:txBody>
          <a:bodyPr/>
          <a:lstStyle/>
          <a:p>
            <a:r>
              <a:rPr lang="en-US" dirty="0"/>
              <a:t>Based off the summary report from the regression model, the amount tempts does appear to have an effect on the amount goals.</a:t>
            </a:r>
          </a:p>
        </p:txBody>
      </p:sp>
      <p:pic>
        <p:nvPicPr>
          <p:cNvPr id="5" name="Picture 4" descr="A screenshot of a cell phone&#10;&#10;Description automatically generated">
            <a:extLst>
              <a:ext uri="{FF2B5EF4-FFF2-40B4-BE49-F238E27FC236}">
                <a16:creationId xmlns:a16="http://schemas.microsoft.com/office/drawing/2014/main" id="{13C00AE2-867F-434D-AD33-0D0A5B26463C}"/>
              </a:ext>
            </a:extLst>
          </p:cNvPr>
          <p:cNvPicPr>
            <a:picLocks noChangeAspect="1"/>
          </p:cNvPicPr>
          <p:nvPr/>
        </p:nvPicPr>
        <p:blipFill>
          <a:blip r:embed="rId2"/>
          <a:stretch>
            <a:fillRect/>
          </a:stretch>
        </p:blipFill>
        <p:spPr>
          <a:xfrm>
            <a:off x="570511" y="1690688"/>
            <a:ext cx="3967621" cy="4826000"/>
          </a:xfrm>
          <a:prstGeom prst="rect">
            <a:avLst/>
          </a:prstGeom>
        </p:spPr>
      </p:pic>
    </p:spTree>
    <p:extLst>
      <p:ext uri="{BB962C8B-B14F-4D97-AF65-F5344CB8AC3E}">
        <p14:creationId xmlns:p14="http://schemas.microsoft.com/office/powerpoint/2010/main" val="2751861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145C2-9EF2-AD4F-841D-2DC7B24DE6B1}"/>
              </a:ext>
            </a:extLst>
          </p:cNvPr>
          <p:cNvSpPr>
            <a:spLocks noGrp="1"/>
          </p:cNvSpPr>
          <p:nvPr>
            <p:ph type="title"/>
          </p:nvPr>
        </p:nvSpPr>
        <p:spPr/>
        <p:txBody>
          <a:bodyPr/>
          <a:lstStyle/>
          <a:p>
            <a:r>
              <a:rPr lang="en-US" dirty="0"/>
              <a:t>FIFA Dataset Variables</a:t>
            </a:r>
          </a:p>
        </p:txBody>
      </p:sp>
      <p:sp>
        <p:nvSpPr>
          <p:cNvPr id="3" name="Content Placeholder 2">
            <a:extLst>
              <a:ext uri="{FF2B5EF4-FFF2-40B4-BE49-F238E27FC236}">
                <a16:creationId xmlns:a16="http://schemas.microsoft.com/office/drawing/2014/main" id="{EAF1428A-6539-114C-996B-96D860DD3281}"/>
              </a:ext>
            </a:extLst>
          </p:cNvPr>
          <p:cNvSpPr>
            <a:spLocks noGrp="1"/>
          </p:cNvSpPr>
          <p:nvPr>
            <p:ph idx="1"/>
          </p:nvPr>
        </p:nvSpPr>
        <p:spPr/>
        <p:txBody>
          <a:bodyPr>
            <a:normAutofit/>
          </a:bodyPr>
          <a:lstStyle/>
          <a:p>
            <a:r>
              <a:rPr lang="en-US" dirty="0"/>
              <a:t>The 5 variables that I will be focusing on is "Goal </a:t>
            </a:r>
            <a:r>
              <a:rPr lang="en-US" dirty="0" err="1"/>
              <a:t>Socred</a:t>
            </a:r>
            <a:r>
              <a:rPr lang="en-US" dirty="0"/>
              <a:t>", "Ball Possession %", "Attempts", "Blocked", "Corners"</a:t>
            </a:r>
          </a:p>
          <a:p>
            <a:pPr lvl="1"/>
            <a:r>
              <a:rPr lang="en-US" dirty="0"/>
              <a:t>"Goal Scored" is a discrete numerical variable of the amount of goals the team scored</a:t>
            </a:r>
          </a:p>
          <a:p>
            <a:pPr lvl="1"/>
            <a:r>
              <a:rPr lang="en-US" dirty="0"/>
              <a:t>"Ball Possession" is a discrete numerical variable of the overall amount of time the team had the ball</a:t>
            </a:r>
          </a:p>
          <a:p>
            <a:pPr lvl="1"/>
            <a:r>
              <a:rPr lang="en-US" dirty="0"/>
              <a:t>"Attempts" is a discrete numerical variable of the amount of goals the team attempted scored</a:t>
            </a:r>
          </a:p>
          <a:p>
            <a:pPr lvl="1"/>
            <a:r>
              <a:rPr lang="en-US" dirty="0"/>
              <a:t>"Corners" is a discrete numerical variable of the number of corner shots used</a:t>
            </a:r>
          </a:p>
          <a:p>
            <a:pPr lvl="1"/>
            <a:r>
              <a:rPr lang="en-US" dirty="0"/>
              <a:t>"Blocked" is a discrete numerical variable of number of opponent team's attempts blocked by the team</a:t>
            </a:r>
          </a:p>
          <a:p>
            <a:endParaRPr lang="en-US" dirty="0"/>
          </a:p>
        </p:txBody>
      </p:sp>
    </p:spTree>
    <p:extLst>
      <p:ext uri="{BB962C8B-B14F-4D97-AF65-F5344CB8AC3E}">
        <p14:creationId xmlns:p14="http://schemas.microsoft.com/office/powerpoint/2010/main" val="3637657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16C3-F5C2-FE4E-A1A9-61476DBA1B53}"/>
              </a:ext>
            </a:extLst>
          </p:cNvPr>
          <p:cNvSpPr>
            <a:spLocks noGrp="1"/>
          </p:cNvSpPr>
          <p:nvPr>
            <p:ph type="title"/>
          </p:nvPr>
        </p:nvSpPr>
        <p:spPr/>
        <p:txBody>
          <a:bodyPr/>
          <a:lstStyle/>
          <a:p>
            <a:r>
              <a:rPr lang="en-US" dirty="0"/>
              <a:t>FIFA Dataset Variables (</a:t>
            </a:r>
            <a:r>
              <a:rPr lang="en-US" dirty="0" err="1"/>
              <a:t>Historgrams</a:t>
            </a:r>
            <a:r>
              <a:rPr lang="en-US" dirty="0"/>
              <a:t>)</a:t>
            </a:r>
          </a:p>
        </p:txBody>
      </p:sp>
      <p:pic>
        <p:nvPicPr>
          <p:cNvPr id="4" name="Content Placeholder 3">
            <a:extLst>
              <a:ext uri="{FF2B5EF4-FFF2-40B4-BE49-F238E27FC236}">
                <a16:creationId xmlns:a16="http://schemas.microsoft.com/office/drawing/2014/main" id="{41B220B0-0354-DD4E-BBBC-6B9D6F328D78}"/>
              </a:ext>
            </a:extLst>
          </p:cNvPr>
          <p:cNvPicPr>
            <a:picLocks noGrp="1" noChangeAspect="1"/>
          </p:cNvPicPr>
          <p:nvPr>
            <p:ph idx="1"/>
          </p:nvPr>
        </p:nvPicPr>
        <p:blipFill>
          <a:blip r:embed="rId2"/>
          <a:stretch>
            <a:fillRect/>
          </a:stretch>
        </p:blipFill>
        <p:spPr>
          <a:xfrm>
            <a:off x="838200" y="1752600"/>
            <a:ext cx="3108960" cy="2230339"/>
          </a:xfrm>
          <a:prstGeom prst="rect">
            <a:avLst/>
          </a:prstGeom>
        </p:spPr>
      </p:pic>
      <p:pic>
        <p:nvPicPr>
          <p:cNvPr id="5" name="Picture 4">
            <a:extLst>
              <a:ext uri="{FF2B5EF4-FFF2-40B4-BE49-F238E27FC236}">
                <a16:creationId xmlns:a16="http://schemas.microsoft.com/office/drawing/2014/main" id="{1A382465-EA71-FE49-94F3-79AB46F4E335}"/>
              </a:ext>
            </a:extLst>
          </p:cNvPr>
          <p:cNvPicPr>
            <a:picLocks noChangeAspect="1"/>
          </p:cNvPicPr>
          <p:nvPr/>
        </p:nvPicPr>
        <p:blipFill>
          <a:blip r:embed="rId3"/>
          <a:stretch>
            <a:fillRect/>
          </a:stretch>
        </p:blipFill>
        <p:spPr>
          <a:xfrm>
            <a:off x="4339165" y="1891084"/>
            <a:ext cx="3108960" cy="2230341"/>
          </a:xfrm>
          <a:prstGeom prst="rect">
            <a:avLst/>
          </a:prstGeom>
        </p:spPr>
      </p:pic>
      <p:pic>
        <p:nvPicPr>
          <p:cNvPr id="6" name="Picture 5">
            <a:extLst>
              <a:ext uri="{FF2B5EF4-FFF2-40B4-BE49-F238E27FC236}">
                <a16:creationId xmlns:a16="http://schemas.microsoft.com/office/drawing/2014/main" id="{15F24E18-178C-6849-B50C-1DCA118FCB2A}"/>
              </a:ext>
            </a:extLst>
          </p:cNvPr>
          <p:cNvPicPr>
            <a:picLocks noChangeAspect="1"/>
          </p:cNvPicPr>
          <p:nvPr/>
        </p:nvPicPr>
        <p:blipFill>
          <a:blip r:embed="rId4"/>
          <a:stretch>
            <a:fillRect/>
          </a:stretch>
        </p:blipFill>
        <p:spPr>
          <a:xfrm>
            <a:off x="4339165" y="4121425"/>
            <a:ext cx="3108960" cy="2230341"/>
          </a:xfrm>
          <a:prstGeom prst="rect">
            <a:avLst/>
          </a:prstGeom>
        </p:spPr>
      </p:pic>
      <p:pic>
        <p:nvPicPr>
          <p:cNvPr id="8" name="Picture 7">
            <a:extLst>
              <a:ext uri="{FF2B5EF4-FFF2-40B4-BE49-F238E27FC236}">
                <a16:creationId xmlns:a16="http://schemas.microsoft.com/office/drawing/2014/main" id="{BD5FD06C-A258-B042-944C-F64E85042426}"/>
              </a:ext>
            </a:extLst>
          </p:cNvPr>
          <p:cNvPicPr>
            <a:picLocks noChangeAspect="1"/>
          </p:cNvPicPr>
          <p:nvPr/>
        </p:nvPicPr>
        <p:blipFill>
          <a:blip r:embed="rId5"/>
          <a:stretch>
            <a:fillRect/>
          </a:stretch>
        </p:blipFill>
        <p:spPr>
          <a:xfrm>
            <a:off x="7840130" y="1891084"/>
            <a:ext cx="3108960" cy="2230341"/>
          </a:xfrm>
          <a:prstGeom prst="rect">
            <a:avLst/>
          </a:prstGeom>
        </p:spPr>
      </p:pic>
      <p:pic>
        <p:nvPicPr>
          <p:cNvPr id="9" name="Picture 8">
            <a:extLst>
              <a:ext uri="{FF2B5EF4-FFF2-40B4-BE49-F238E27FC236}">
                <a16:creationId xmlns:a16="http://schemas.microsoft.com/office/drawing/2014/main" id="{A3DF1614-7E7B-954E-88C1-D8041541A449}"/>
              </a:ext>
            </a:extLst>
          </p:cNvPr>
          <p:cNvPicPr>
            <a:picLocks noChangeAspect="1"/>
          </p:cNvPicPr>
          <p:nvPr/>
        </p:nvPicPr>
        <p:blipFill>
          <a:blip r:embed="rId6"/>
          <a:stretch>
            <a:fillRect/>
          </a:stretch>
        </p:blipFill>
        <p:spPr>
          <a:xfrm>
            <a:off x="838200" y="4044851"/>
            <a:ext cx="3108960" cy="2230341"/>
          </a:xfrm>
          <a:prstGeom prst="rect">
            <a:avLst/>
          </a:prstGeom>
        </p:spPr>
      </p:pic>
    </p:spTree>
    <p:extLst>
      <p:ext uri="{BB962C8B-B14F-4D97-AF65-F5344CB8AC3E}">
        <p14:creationId xmlns:p14="http://schemas.microsoft.com/office/powerpoint/2010/main" val="1515871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EB3C7-0890-984B-9BC8-098FCEFA2F2B}"/>
              </a:ext>
            </a:extLst>
          </p:cNvPr>
          <p:cNvSpPr>
            <a:spLocks noGrp="1"/>
          </p:cNvSpPr>
          <p:nvPr>
            <p:ph type="title"/>
          </p:nvPr>
        </p:nvSpPr>
        <p:spPr/>
        <p:txBody>
          <a:bodyPr/>
          <a:lstStyle/>
          <a:p>
            <a:r>
              <a:rPr lang="en-US" dirty="0"/>
              <a:t>Outliers</a:t>
            </a:r>
          </a:p>
        </p:txBody>
      </p:sp>
      <p:sp>
        <p:nvSpPr>
          <p:cNvPr id="3" name="Content Placeholder 2">
            <a:extLst>
              <a:ext uri="{FF2B5EF4-FFF2-40B4-BE49-F238E27FC236}">
                <a16:creationId xmlns:a16="http://schemas.microsoft.com/office/drawing/2014/main" id="{2D61024C-81BE-5240-BCCA-AEF9B2328F44}"/>
              </a:ext>
            </a:extLst>
          </p:cNvPr>
          <p:cNvSpPr>
            <a:spLocks noGrp="1"/>
          </p:cNvSpPr>
          <p:nvPr>
            <p:ph idx="1"/>
          </p:nvPr>
        </p:nvSpPr>
        <p:spPr/>
        <p:txBody>
          <a:bodyPr/>
          <a:lstStyle/>
          <a:p>
            <a:r>
              <a:rPr lang="en-US" dirty="0"/>
              <a:t>Boxplots were used to identify outliers</a:t>
            </a:r>
          </a:p>
          <a:p>
            <a:r>
              <a:rPr lang="en-US" dirty="0"/>
              <a:t>Outliers were not removed as data as the outliers are not extreme and relate to winning team/Man of the Match</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60C685A1-A693-3547-8C77-1C9E3C67FDAE}"/>
              </a:ext>
            </a:extLst>
          </p:cNvPr>
          <p:cNvPicPr>
            <a:picLocks noChangeAspect="1"/>
          </p:cNvPicPr>
          <p:nvPr/>
        </p:nvPicPr>
        <p:blipFill>
          <a:blip r:embed="rId2"/>
          <a:stretch>
            <a:fillRect/>
          </a:stretch>
        </p:blipFill>
        <p:spPr>
          <a:xfrm>
            <a:off x="2401510" y="3305175"/>
            <a:ext cx="6426200" cy="3187700"/>
          </a:xfrm>
          <a:prstGeom prst="rect">
            <a:avLst/>
          </a:prstGeom>
        </p:spPr>
      </p:pic>
    </p:spTree>
    <p:extLst>
      <p:ext uri="{BB962C8B-B14F-4D97-AF65-F5344CB8AC3E}">
        <p14:creationId xmlns:p14="http://schemas.microsoft.com/office/powerpoint/2010/main" val="2641037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C60AB-D27D-6745-8BF7-7EF6EC77D76C}"/>
              </a:ext>
            </a:extLst>
          </p:cNvPr>
          <p:cNvSpPr>
            <a:spLocks noGrp="1"/>
          </p:cNvSpPr>
          <p:nvPr>
            <p:ph type="title"/>
          </p:nvPr>
        </p:nvSpPr>
        <p:spPr/>
        <p:txBody>
          <a:bodyPr/>
          <a:lstStyle/>
          <a:p>
            <a:r>
              <a:rPr lang="en-US" dirty="0"/>
              <a:t>Outliers (</a:t>
            </a:r>
            <a:r>
              <a:rPr lang="en-US" dirty="0" err="1"/>
              <a:t>BoxPlots</a:t>
            </a:r>
            <a:r>
              <a:rPr lang="en-US" dirty="0"/>
              <a:t>)</a:t>
            </a:r>
          </a:p>
        </p:txBody>
      </p:sp>
      <p:pic>
        <p:nvPicPr>
          <p:cNvPr id="4" name="Content Placeholder 3">
            <a:extLst>
              <a:ext uri="{FF2B5EF4-FFF2-40B4-BE49-F238E27FC236}">
                <a16:creationId xmlns:a16="http://schemas.microsoft.com/office/drawing/2014/main" id="{AF422A1A-1733-F947-A13E-70EBCD5A9BD4}"/>
              </a:ext>
            </a:extLst>
          </p:cNvPr>
          <p:cNvPicPr>
            <a:picLocks noGrp="1" noChangeAspect="1"/>
          </p:cNvPicPr>
          <p:nvPr>
            <p:ph idx="1"/>
          </p:nvPr>
        </p:nvPicPr>
        <p:blipFill>
          <a:blip r:embed="rId2"/>
          <a:stretch>
            <a:fillRect/>
          </a:stretch>
        </p:blipFill>
        <p:spPr>
          <a:xfrm>
            <a:off x="704426" y="1852612"/>
            <a:ext cx="3108960" cy="2129895"/>
          </a:xfrm>
          <a:prstGeom prst="rect">
            <a:avLst/>
          </a:prstGeom>
        </p:spPr>
      </p:pic>
      <p:pic>
        <p:nvPicPr>
          <p:cNvPr id="6" name="Picture 5">
            <a:extLst>
              <a:ext uri="{FF2B5EF4-FFF2-40B4-BE49-F238E27FC236}">
                <a16:creationId xmlns:a16="http://schemas.microsoft.com/office/drawing/2014/main" id="{CC3207D0-91E1-864C-8318-817874EBC517}"/>
              </a:ext>
            </a:extLst>
          </p:cNvPr>
          <p:cNvPicPr>
            <a:picLocks noChangeAspect="1"/>
          </p:cNvPicPr>
          <p:nvPr/>
        </p:nvPicPr>
        <p:blipFill>
          <a:blip r:embed="rId3"/>
          <a:stretch>
            <a:fillRect/>
          </a:stretch>
        </p:blipFill>
        <p:spPr>
          <a:xfrm>
            <a:off x="3813387" y="1852612"/>
            <a:ext cx="3108960" cy="2095169"/>
          </a:xfrm>
          <a:prstGeom prst="rect">
            <a:avLst/>
          </a:prstGeom>
        </p:spPr>
      </p:pic>
      <p:pic>
        <p:nvPicPr>
          <p:cNvPr id="7" name="Picture 6">
            <a:extLst>
              <a:ext uri="{FF2B5EF4-FFF2-40B4-BE49-F238E27FC236}">
                <a16:creationId xmlns:a16="http://schemas.microsoft.com/office/drawing/2014/main" id="{B7106D33-2943-6C46-97BC-ACDB638DD630}"/>
              </a:ext>
            </a:extLst>
          </p:cNvPr>
          <p:cNvPicPr>
            <a:picLocks noChangeAspect="1"/>
          </p:cNvPicPr>
          <p:nvPr/>
        </p:nvPicPr>
        <p:blipFill>
          <a:blip r:embed="rId4"/>
          <a:stretch>
            <a:fillRect/>
          </a:stretch>
        </p:blipFill>
        <p:spPr>
          <a:xfrm>
            <a:off x="7162801" y="1850757"/>
            <a:ext cx="3108960" cy="2095169"/>
          </a:xfrm>
          <a:prstGeom prst="rect">
            <a:avLst/>
          </a:prstGeom>
        </p:spPr>
      </p:pic>
      <p:pic>
        <p:nvPicPr>
          <p:cNvPr id="8" name="Picture 7">
            <a:extLst>
              <a:ext uri="{FF2B5EF4-FFF2-40B4-BE49-F238E27FC236}">
                <a16:creationId xmlns:a16="http://schemas.microsoft.com/office/drawing/2014/main" id="{5D98F135-F393-0047-957E-FB42731EE92B}"/>
              </a:ext>
            </a:extLst>
          </p:cNvPr>
          <p:cNvPicPr>
            <a:picLocks noChangeAspect="1"/>
          </p:cNvPicPr>
          <p:nvPr/>
        </p:nvPicPr>
        <p:blipFill>
          <a:blip r:embed="rId5"/>
          <a:stretch>
            <a:fillRect/>
          </a:stretch>
        </p:blipFill>
        <p:spPr>
          <a:xfrm>
            <a:off x="626532" y="4146380"/>
            <a:ext cx="3108960" cy="2095169"/>
          </a:xfrm>
          <a:prstGeom prst="rect">
            <a:avLst/>
          </a:prstGeom>
        </p:spPr>
      </p:pic>
      <p:pic>
        <p:nvPicPr>
          <p:cNvPr id="9" name="Picture 8">
            <a:extLst>
              <a:ext uri="{FF2B5EF4-FFF2-40B4-BE49-F238E27FC236}">
                <a16:creationId xmlns:a16="http://schemas.microsoft.com/office/drawing/2014/main" id="{8029CCB2-6DFA-BB49-8145-B16882A5E14B}"/>
              </a:ext>
            </a:extLst>
          </p:cNvPr>
          <p:cNvPicPr>
            <a:picLocks noChangeAspect="1"/>
          </p:cNvPicPr>
          <p:nvPr/>
        </p:nvPicPr>
        <p:blipFill>
          <a:blip r:embed="rId6"/>
          <a:stretch>
            <a:fillRect/>
          </a:stretch>
        </p:blipFill>
        <p:spPr>
          <a:xfrm>
            <a:off x="3715174" y="4105995"/>
            <a:ext cx="3108960" cy="2095169"/>
          </a:xfrm>
          <a:prstGeom prst="rect">
            <a:avLst/>
          </a:prstGeom>
        </p:spPr>
      </p:pic>
    </p:spTree>
    <p:extLst>
      <p:ext uri="{BB962C8B-B14F-4D97-AF65-F5344CB8AC3E}">
        <p14:creationId xmlns:p14="http://schemas.microsoft.com/office/powerpoint/2010/main" val="2834650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77719-A5D7-9A48-BF6F-FB1BB3E0FA25}"/>
              </a:ext>
            </a:extLst>
          </p:cNvPr>
          <p:cNvSpPr>
            <a:spLocks noGrp="1"/>
          </p:cNvSpPr>
          <p:nvPr>
            <p:ph type="title"/>
          </p:nvPr>
        </p:nvSpPr>
        <p:spPr/>
        <p:txBody>
          <a:bodyPr/>
          <a:lstStyle/>
          <a:p>
            <a:r>
              <a:rPr lang="en-US" dirty="0"/>
              <a:t>PMF – Goals for where Man of the Match is True/False</a:t>
            </a:r>
          </a:p>
        </p:txBody>
      </p:sp>
      <p:pic>
        <p:nvPicPr>
          <p:cNvPr id="4" name="Content Placeholder 3">
            <a:extLst>
              <a:ext uri="{FF2B5EF4-FFF2-40B4-BE49-F238E27FC236}">
                <a16:creationId xmlns:a16="http://schemas.microsoft.com/office/drawing/2014/main" id="{F3C9A4DE-9BE1-1D47-B404-3283B101152F}"/>
              </a:ext>
            </a:extLst>
          </p:cNvPr>
          <p:cNvPicPr>
            <a:picLocks noGrp="1" noChangeAspect="1"/>
          </p:cNvPicPr>
          <p:nvPr>
            <p:ph idx="1"/>
          </p:nvPr>
        </p:nvPicPr>
        <p:blipFill>
          <a:blip r:embed="rId2"/>
          <a:stretch>
            <a:fillRect/>
          </a:stretch>
        </p:blipFill>
        <p:spPr>
          <a:xfrm>
            <a:off x="2624667" y="1812332"/>
            <a:ext cx="6271683" cy="4256945"/>
          </a:xfrm>
          <a:prstGeom prst="rect">
            <a:avLst/>
          </a:prstGeom>
        </p:spPr>
      </p:pic>
    </p:spTree>
    <p:extLst>
      <p:ext uri="{BB962C8B-B14F-4D97-AF65-F5344CB8AC3E}">
        <p14:creationId xmlns:p14="http://schemas.microsoft.com/office/powerpoint/2010/main" val="3197155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43496-F0EF-6A49-B796-888E3B2A3FEE}"/>
              </a:ext>
            </a:extLst>
          </p:cNvPr>
          <p:cNvSpPr>
            <a:spLocks noGrp="1"/>
          </p:cNvSpPr>
          <p:nvPr>
            <p:ph type="title"/>
          </p:nvPr>
        </p:nvSpPr>
        <p:spPr/>
        <p:txBody>
          <a:bodyPr/>
          <a:lstStyle/>
          <a:p>
            <a:r>
              <a:rPr lang="en-US" dirty="0"/>
              <a:t>CDF - Goals for Man of the Match</a:t>
            </a:r>
          </a:p>
        </p:txBody>
      </p:sp>
      <p:pic>
        <p:nvPicPr>
          <p:cNvPr id="5" name="Content Placeholder 4">
            <a:extLst>
              <a:ext uri="{FF2B5EF4-FFF2-40B4-BE49-F238E27FC236}">
                <a16:creationId xmlns:a16="http://schemas.microsoft.com/office/drawing/2014/main" id="{63EEBF53-3DF8-E444-B763-3962E4EB4ABE}"/>
              </a:ext>
            </a:extLst>
          </p:cNvPr>
          <p:cNvPicPr>
            <a:picLocks noGrp="1" noChangeAspect="1"/>
          </p:cNvPicPr>
          <p:nvPr>
            <p:ph idx="1"/>
          </p:nvPr>
        </p:nvPicPr>
        <p:blipFill>
          <a:blip r:embed="rId2"/>
          <a:stretch>
            <a:fillRect/>
          </a:stretch>
        </p:blipFill>
        <p:spPr>
          <a:xfrm>
            <a:off x="5293963" y="2024856"/>
            <a:ext cx="6582654" cy="4468019"/>
          </a:xfrm>
          <a:prstGeom prst="rect">
            <a:avLst/>
          </a:prstGeom>
        </p:spPr>
      </p:pic>
      <p:sp>
        <p:nvSpPr>
          <p:cNvPr id="7" name="TextBox 6">
            <a:extLst>
              <a:ext uri="{FF2B5EF4-FFF2-40B4-BE49-F238E27FC236}">
                <a16:creationId xmlns:a16="http://schemas.microsoft.com/office/drawing/2014/main" id="{B3420076-8EDC-1A4F-BEF3-8A6BBDD624AE}"/>
              </a:ext>
            </a:extLst>
          </p:cNvPr>
          <p:cNvSpPr txBox="1"/>
          <p:nvPr/>
        </p:nvSpPr>
        <p:spPr>
          <a:xfrm>
            <a:off x="838200" y="2148114"/>
            <a:ext cx="421277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 CDF is step function because goals are discreet values</a:t>
            </a:r>
          </a:p>
          <a:p>
            <a:pPr marL="285750" indent="-285750">
              <a:buFont typeface="Arial" panose="020B0604020202020204" pitchFamily="34" charset="0"/>
              <a:buChar char="•"/>
            </a:pPr>
            <a:r>
              <a:rPr lang="en-US" dirty="0"/>
              <a:t>60% of of Goals made by the Man of the Match was greater than 1</a:t>
            </a:r>
          </a:p>
          <a:p>
            <a:pPr marL="285750" indent="-285750">
              <a:buFont typeface="Arial" panose="020B0604020202020204" pitchFamily="34" charset="0"/>
              <a:buChar char="•"/>
            </a:pPr>
            <a:r>
              <a:rPr lang="en-US" dirty="0"/>
              <a:t>This implies that most goals made are around 1-2 goals</a:t>
            </a:r>
          </a:p>
        </p:txBody>
      </p:sp>
    </p:spTree>
    <p:extLst>
      <p:ext uri="{BB962C8B-B14F-4D97-AF65-F5344CB8AC3E}">
        <p14:creationId xmlns:p14="http://schemas.microsoft.com/office/powerpoint/2010/main" val="689320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43496-F0EF-6A49-B796-888E3B2A3FEE}"/>
              </a:ext>
            </a:extLst>
          </p:cNvPr>
          <p:cNvSpPr>
            <a:spLocks noGrp="1"/>
          </p:cNvSpPr>
          <p:nvPr>
            <p:ph type="title"/>
          </p:nvPr>
        </p:nvSpPr>
        <p:spPr/>
        <p:txBody>
          <a:bodyPr/>
          <a:lstStyle/>
          <a:p>
            <a:r>
              <a:rPr lang="en-US"/>
              <a:t>Normal Distribution – Goals Scored</a:t>
            </a:r>
            <a:endParaRPr lang="en-US" dirty="0"/>
          </a:p>
        </p:txBody>
      </p:sp>
      <p:sp>
        <p:nvSpPr>
          <p:cNvPr id="7" name="TextBox 6">
            <a:extLst>
              <a:ext uri="{FF2B5EF4-FFF2-40B4-BE49-F238E27FC236}">
                <a16:creationId xmlns:a16="http://schemas.microsoft.com/office/drawing/2014/main" id="{B3420076-8EDC-1A4F-BEF3-8A6BBDD624AE}"/>
              </a:ext>
            </a:extLst>
          </p:cNvPr>
          <p:cNvSpPr txBox="1"/>
          <p:nvPr/>
        </p:nvSpPr>
        <p:spPr>
          <a:xfrm>
            <a:off x="838200" y="2148114"/>
            <a:ext cx="4212771" cy="2308324"/>
          </a:xfrm>
          <a:prstGeom prst="rect">
            <a:avLst/>
          </a:prstGeom>
          <a:noFill/>
        </p:spPr>
        <p:txBody>
          <a:bodyPr wrap="square" rtlCol="0">
            <a:spAutoFit/>
          </a:bodyPr>
          <a:lstStyle/>
          <a:p>
            <a:pPr marL="285750" indent="-285750">
              <a:buFont typeface="Arial" panose="020B0604020202020204" pitchFamily="34" charset="0"/>
              <a:buChar char="•"/>
            </a:pPr>
            <a:r>
              <a:rPr lang="en-US"/>
              <a:t>I used a normal distribution do show the distribution of Goal Scored. The graph does not look smooth because the data is not continuous. The reason why this was selected was because looking at the historgram. The data appeared to be distributed in a normal distribution.</a:t>
            </a:r>
            <a:endParaRPr lang="en-US" dirty="0"/>
          </a:p>
        </p:txBody>
      </p:sp>
      <p:pic>
        <p:nvPicPr>
          <p:cNvPr id="13" name="Picture 12">
            <a:extLst>
              <a:ext uri="{FF2B5EF4-FFF2-40B4-BE49-F238E27FC236}">
                <a16:creationId xmlns:a16="http://schemas.microsoft.com/office/drawing/2014/main" id="{657194D2-3B2D-AB42-9FE5-7F5A53B94671}"/>
              </a:ext>
            </a:extLst>
          </p:cNvPr>
          <p:cNvPicPr>
            <a:picLocks noChangeAspect="1"/>
          </p:cNvPicPr>
          <p:nvPr/>
        </p:nvPicPr>
        <p:blipFill>
          <a:blip r:embed="rId2"/>
          <a:stretch>
            <a:fillRect/>
          </a:stretch>
        </p:blipFill>
        <p:spPr>
          <a:xfrm>
            <a:off x="5203371" y="2148114"/>
            <a:ext cx="6448951" cy="4418065"/>
          </a:xfrm>
          <a:prstGeom prst="rect">
            <a:avLst/>
          </a:prstGeom>
        </p:spPr>
      </p:pic>
    </p:spTree>
    <p:extLst>
      <p:ext uri="{BB962C8B-B14F-4D97-AF65-F5344CB8AC3E}">
        <p14:creationId xmlns:p14="http://schemas.microsoft.com/office/powerpoint/2010/main" val="3352785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1B6B-782D-054A-B11C-32CBB00749B0}"/>
              </a:ext>
            </a:extLst>
          </p:cNvPr>
          <p:cNvSpPr>
            <a:spLocks noGrp="1"/>
          </p:cNvSpPr>
          <p:nvPr>
            <p:ph type="title"/>
          </p:nvPr>
        </p:nvSpPr>
        <p:spPr/>
        <p:txBody>
          <a:bodyPr/>
          <a:lstStyle/>
          <a:p>
            <a:r>
              <a:rPr lang="en-US" dirty="0"/>
              <a:t>Scatterplot – Two Samples of comparing Goals and Attempts</a:t>
            </a:r>
          </a:p>
        </p:txBody>
      </p:sp>
      <p:pic>
        <p:nvPicPr>
          <p:cNvPr id="4" name="Content Placeholder 3">
            <a:extLst>
              <a:ext uri="{FF2B5EF4-FFF2-40B4-BE49-F238E27FC236}">
                <a16:creationId xmlns:a16="http://schemas.microsoft.com/office/drawing/2014/main" id="{A9A5D844-F203-2D4D-9103-920DE31A998D}"/>
              </a:ext>
            </a:extLst>
          </p:cNvPr>
          <p:cNvPicPr>
            <a:picLocks noGrp="1" noChangeAspect="1"/>
          </p:cNvPicPr>
          <p:nvPr>
            <p:ph idx="1"/>
          </p:nvPr>
        </p:nvPicPr>
        <p:blipFill>
          <a:blip r:embed="rId2"/>
          <a:stretch>
            <a:fillRect/>
          </a:stretch>
        </p:blipFill>
        <p:spPr>
          <a:xfrm>
            <a:off x="378883" y="2496476"/>
            <a:ext cx="5029200" cy="3502008"/>
          </a:xfrm>
          <a:prstGeom prst="rect">
            <a:avLst/>
          </a:prstGeom>
        </p:spPr>
      </p:pic>
      <p:pic>
        <p:nvPicPr>
          <p:cNvPr id="5" name="Picture 4">
            <a:extLst>
              <a:ext uri="{FF2B5EF4-FFF2-40B4-BE49-F238E27FC236}">
                <a16:creationId xmlns:a16="http://schemas.microsoft.com/office/drawing/2014/main" id="{6876701F-C8D2-764F-9273-57BE6CF67935}"/>
              </a:ext>
            </a:extLst>
          </p:cNvPr>
          <p:cNvPicPr>
            <a:picLocks noChangeAspect="1"/>
          </p:cNvPicPr>
          <p:nvPr/>
        </p:nvPicPr>
        <p:blipFill>
          <a:blip r:embed="rId3"/>
          <a:stretch>
            <a:fillRect/>
          </a:stretch>
        </p:blipFill>
        <p:spPr>
          <a:xfrm>
            <a:off x="5938981" y="2496476"/>
            <a:ext cx="5029200" cy="3449347"/>
          </a:xfrm>
          <a:prstGeom prst="rect">
            <a:avLst/>
          </a:prstGeom>
        </p:spPr>
      </p:pic>
    </p:spTree>
    <p:extLst>
      <p:ext uri="{BB962C8B-B14F-4D97-AF65-F5344CB8AC3E}">
        <p14:creationId xmlns:p14="http://schemas.microsoft.com/office/powerpoint/2010/main" val="1684959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412</Words>
  <Application>Microsoft Macintosh PowerPoint</Application>
  <PresentationFormat>Widescreen</PresentationFormat>
  <Paragraphs>32</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Review of Correlation Between Goals and Attempt Using FIFA 2018 Data</vt:lpstr>
      <vt:lpstr>FIFA Dataset Variables</vt:lpstr>
      <vt:lpstr>FIFA Dataset Variables (Historgrams)</vt:lpstr>
      <vt:lpstr>Outliers</vt:lpstr>
      <vt:lpstr>Outliers (BoxPlots)</vt:lpstr>
      <vt:lpstr>PMF – Goals for where Man of the Match is True/False</vt:lpstr>
      <vt:lpstr>CDF - Goals for Man of the Match</vt:lpstr>
      <vt:lpstr>Normal Distribution – Goals Scored</vt:lpstr>
      <vt:lpstr>Scatterplot – Two Samples of comparing Goals and Attempts</vt:lpstr>
      <vt:lpstr>Correlation between Goals and Attempts</vt:lpstr>
      <vt:lpstr>Results for Correlation Hypothesis</vt:lpstr>
      <vt:lpstr>Regression Model to See if Relationship between Goals and Attempts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FIFA Dataset Variables</dc:title>
  <dc:creator>Carlos Palomo</dc:creator>
  <cp:lastModifiedBy>Carlos Palomo</cp:lastModifiedBy>
  <cp:revision>6</cp:revision>
  <dcterms:created xsi:type="dcterms:W3CDTF">2020-08-09T03:55:35Z</dcterms:created>
  <dcterms:modified xsi:type="dcterms:W3CDTF">2020-08-09T04:30:46Z</dcterms:modified>
</cp:coreProperties>
</file>